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5664200" cy="32766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1733550" y="457200"/>
            <a:ext cx="3073400" cy="3238500"/>
          </a:xfrm>
          <a:prstGeom prst="rect"/>
          <a:solidFill>
            <a:srgbClr val="C8C8C8"/>
          </a:solidFill>
          <a:ln w="12700">
            <a:prstDash val="dash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cxnSp>
        <p:nvCxnSpPr>
          <p:cNvPr id="4" name=""/>
          <p:cNvCxnSpPr/>
          <p:nvPr/>
        </p:nvCxnSpPr>
        <p:spPr>
          <a:xfrm>
            <a:off x="787400" y="787400"/>
            <a:ext cx="0" cy="29464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2438400" y="787400"/>
            <a:ext cx="0" cy="29464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" name=""/>
          <p:cNvCxnSpPr/>
          <p:nvPr/>
        </p:nvCxnSpPr>
        <p:spPr>
          <a:xfrm>
            <a:off x="4102100" y="787400"/>
            <a:ext cx="0" cy="2209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7" name=""/>
          <p:cNvCxnSpPr/>
          <p:nvPr/>
        </p:nvCxnSpPr>
        <p:spPr>
          <a:xfrm>
            <a:off x="4102100" y="3200400"/>
            <a:ext cx="0" cy="533399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8" name=""/>
          <p:cNvCxnSpPr/>
          <p:nvPr/>
        </p:nvCxnSpPr>
        <p:spPr>
          <a:xfrm>
            <a:off x="5753100" y="787400"/>
            <a:ext cx="0" cy="29464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9" name=""/>
          <p:cNvSpPr/>
          <p:nvPr/>
        </p:nvSpPr>
        <p:spPr>
          <a:xfrm>
            <a:off x="6858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10" name=""/>
          <p:cNvSpPr/>
          <p:nvPr/>
        </p:nvSpPr>
        <p:spPr>
          <a:xfrm>
            <a:off x="23368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11" name=""/>
          <p:cNvSpPr/>
          <p:nvPr/>
        </p:nvSpPr>
        <p:spPr>
          <a:xfrm>
            <a:off x="4013200" y="508000"/>
            <a:ext cx="177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12" name=""/>
          <p:cNvSpPr/>
          <p:nvPr/>
        </p:nvSpPr>
        <p:spPr>
          <a:xfrm>
            <a:off x="56515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d</a:t>
            </a:r>
          </a:p>
        </p:txBody>
      </p:sp>
      <p:sp>
        <p:nvSpPr>
          <p:cNvPr id="13" name=""/>
          <p:cNvSpPr/>
          <p:nvPr/>
        </p:nvSpPr>
        <p:spPr>
          <a:xfrm>
            <a:off x="1055649" y="825500"/>
            <a:ext cx="1019251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Message 1</a:t>
            </a:r>
          </a:p>
        </p:txBody>
      </p:sp>
      <p:cxnSp>
        <p:nvCxnSpPr>
          <p:cNvPr id="14" name=""/>
          <p:cNvCxnSpPr/>
          <p:nvPr/>
        </p:nvCxnSpPr>
        <p:spPr>
          <a:xfrm>
            <a:off x="793750" y="1060450"/>
            <a:ext cx="16383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5" name=""/>
          <p:cNvSpPr/>
          <p:nvPr/>
        </p:nvSpPr>
        <p:spPr>
          <a:xfrm>
            <a:off x="2712999" y="1193800"/>
            <a:ext cx="1019251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Message 2</a:t>
            </a:r>
          </a:p>
        </p:txBody>
      </p:sp>
      <p:cxnSp>
        <p:nvCxnSpPr>
          <p:cNvPr id="16" name=""/>
          <p:cNvCxnSpPr/>
          <p:nvPr/>
        </p:nvCxnSpPr>
        <p:spPr>
          <a:xfrm>
            <a:off x="2444750" y="1428750"/>
            <a:ext cx="1651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7" name=""/>
          <p:cNvSpPr/>
          <p:nvPr/>
        </p:nvSpPr>
        <p:spPr>
          <a:xfrm>
            <a:off x="2712999" y="1562100"/>
            <a:ext cx="1019251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Message 3</a:t>
            </a:r>
          </a:p>
        </p:txBody>
      </p:sp>
      <p:cxnSp>
        <p:nvCxnSpPr>
          <p:cNvPr id="18" name=""/>
          <p:cNvCxnSpPr/>
          <p:nvPr/>
        </p:nvCxnSpPr>
        <p:spPr>
          <a:xfrm>
            <a:off x="2444750" y="1797050"/>
            <a:ext cx="1651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9" name=""/>
          <p:cNvSpPr/>
          <p:nvPr/>
        </p:nvSpPr>
        <p:spPr>
          <a:xfrm>
            <a:off x="2712999" y="1930400"/>
            <a:ext cx="1019251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Message 4</a:t>
            </a:r>
          </a:p>
        </p:txBody>
      </p:sp>
      <p:cxnSp>
        <p:nvCxnSpPr>
          <p:cNvPr id="20" name=""/>
          <p:cNvCxnSpPr/>
          <p:nvPr/>
        </p:nvCxnSpPr>
        <p:spPr>
          <a:xfrm>
            <a:off x="2444750" y="2165350"/>
            <a:ext cx="1651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1" name=""/>
          <p:cNvSpPr/>
          <p:nvPr/>
        </p:nvSpPr>
        <p:spPr>
          <a:xfrm>
            <a:off x="3251200" y="2292350"/>
            <a:ext cx="38100" cy="165100"/>
          </a:xfrm>
          <a:custGeom>
            <a:pathLst>
              <a:path w="38100" h="165100">
                <a:moveTo>
                  <a:pt x="38100" y="19050"/>
                </a:moveTo>
                <a:cubicBezTo>
                  <a:pt x="38100" y="29571"/>
                  <a:pt x="29571" y="38100"/>
                  <a:pt x="19050" y="38100"/>
                </a:cubicBezTo>
                <a:cubicBezTo>
                  <a:pt x="8528" y="38100"/>
                  <a:pt x="0" y="29571"/>
                  <a:pt x="0" y="19050"/>
                </a:cubicBezTo>
                <a:cubicBezTo>
                  <a:pt x="0" y="8528"/>
                  <a:pt x="8528" y="0"/>
                  <a:pt x="19050" y="0"/>
                </a:cubicBezTo>
                <a:cubicBezTo>
                  <a:pt x="29571" y="0"/>
                  <a:pt x="38100" y="8528"/>
                  <a:pt x="38100" y="19050"/>
                </a:cubicBezTo>
                <a:close/>
                <a:moveTo>
                  <a:pt x="38100" y="82550"/>
                </a:moveTo>
                <a:cubicBezTo>
                  <a:pt x="38100" y="93071"/>
                  <a:pt x="29571" y="101600"/>
                  <a:pt x="19050" y="101600"/>
                </a:cubicBezTo>
                <a:cubicBezTo>
                  <a:pt x="8528" y="101600"/>
                  <a:pt x="0" y="93071"/>
                  <a:pt x="0" y="82550"/>
                </a:cubicBezTo>
                <a:cubicBezTo>
                  <a:pt x="0" y="72028"/>
                  <a:pt x="8528" y="63500"/>
                  <a:pt x="19050" y="63500"/>
                </a:cubicBezTo>
                <a:cubicBezTo>
                  <a:pt x="29571" y="63500"/>
                  <a:pt x="38100" y="72028"/>
                  <a:pt x="38100" y="82550"/>
                </a:cubicBezTo>
                <a:close/>
                <a:moveTo>
                  <a:pt x="38100" y="146050"/>
                </a:moveTo>
                <a:cubicBezTo>
                  <a:pt x="38100" y="156571"/>
                  <a:pt x="29571" y="165100"/>
                  <a:pt x="19050" y="165100"/>
                </a:cubicBezTo>
                <a:cubicBezTo>
                  <a:pt x="8528" y="165100"/>
                  <a:pt x="0" y="156571"/>
                  <a:pt x="0" y="146050"/>
                </a:cubicBezTo>
                <a:cubicBezTo>
                  <a:pt x="0" y="135528"/>
                  <a:pt x="8528" y="127000"/>
                  <a:pt x="19050" y="127000"/>
                </a:cubicBezTo>
                <a:cubicBezTo>
                  <a:pt x="29571" y="127000"/>
                  <a:pt x="38100" y="135528"/>
                  <a:pt x="38100" y="146050"/>
                </a:cubicBezTo>
                <a:close/>
              </a:path>
            </a:pathLst>
          </a:custGeom>
          <a:solidFill>
            <a:srgbClr val="000000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2" name=""/>
          <p:cNvSpPr/>
          <p:nvPr/>
        </p:nvSpPr>
        <p:spPr>
          <a:xfrm>
            <a:off x="2712999" y="2514600"/>
            <a:ext cx="1019251" cy="263347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Message </a:t>
            </a:r>
            <a:r>
              <a:rPr dirty="0" sz="1600" err="1" lang="en-en" i="1">
                <a:latin typeface="Nimbus Sans"/>
              </a:rPr>
              <a:t>n</a:t>
            </a:r>
          </a:p>
        </p:txBody>
      </p:sp>
      <p:cxnSp>
        <p:nvCxnSpPr>
          <p:cNvPr id="23" name=""/>
          <p:cNvCxnSpPr/>
          <p:nvPr/>
        </p:nvCxnSpPr>
        <p:spPr>
          <a:xfrm>
            <a:off x="2444750" y="2787650"/>
            <a:ext cx="1651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4" name=""/>
          <p:cNvSpPr/>
          <p:nvPr/>
        </p:nvSpPr>
        <p:spPr>
          <a:xfrm>
            <a:off x="3490010" y="2940050"/>
            <a:ext cx="1224178" cy="3175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OK: enough</a:t>
            </a:r>
          </a:p>
        </p:txBody>
      </p:sp>
      <p:sp>
        <p:nvSpPr>
          <p:cNvPr id="25" name=""/>
          <p:cNvSpPr/>
          <p:nvPr/>
        </p:nvSpPr>
        <p:spPr>
          <a:xfrm>
            <a:off x="3321050" y="2825750"/>
            <a:ext cx="1562100" cy="546100"/>
          </a:xfrm>
          <a:custGeom>
            <a:pathLst>
              <a:path w="1562100" h="546100">
                <a:moveTo>
                  <a:pt x="1562100" y="273050"/>
                </a:moveTo>
                <a:cubicBezTo>
                  <a:pt x="1562100" y="423851"/>
                  <a:pt x="1212412" y="546100"/>
                  <a:pt x="781050" y="546100"/>
                </a:cubicBezTo>
                <a:cubicBezTo>
                  <a:pt x="349687" y="546100"/>
                  <a:pt x="0" y="423851"/>
                  <a:pt x="0" y="273050"/>
                </a:cubicBezTo>
                <a:cubicBezTo>
                  <a:pt x="0" y="122248"/>
                  <a:pt x="349687" y="0"/>
                  <a:pt x="781050" y="0"/>
                </a:cubicBezTo>
                <a:cubicBezTo>
                  <a:pt x="1212412" y="0"/>
                  <a:pt x="1562100" y="122248"/>
                  <a:pt x="1562100" y="273050"/>
                </a:cubicBezTo>
                <a:close/>
              </a:path>
            </a:pathLst>
          </a:custGeom>
          <a:ln w="38100">
            <a:prstDash val="solid"/>
          </a:ln>
        </p:spPr>
        <p:style>
          <a:lnRef idx="1">
            <a:srgbClr val="FF0000"/>
          </a:lnRef>
          <a:fillRef idx="0"/>
          <a:effectRef idx="0"/>
          <a:fontRef idx="none"/>
        </p:style>
      </p:sp>
      <p:sp>
        <p:nvSpPr>
          <p:cNvPr id="26" name=""/>
          <p:cNvSpPr/>
          <p:nvPr/>
        </p:nvSpPr>
        <p:spPr>
          <a:xfrm>
            <a:off x="4254525" y="3302000"/>
            <a:ext cx="1250899" cy="263347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Message </a:t>
            </a:r>
            <a:r>
              <a:rPr dirty="0" sz="1600" err="1" lang="en-en" i="1">
                <a:latin typeface="Nimbus Sans"/>
              </a:rPr>
              <a:t>n+1</a:t>
            </a:r>
          </a:p>
        </p:txBody>
      </p:sp>
      <p:cxnSp>
        <p:nvCxnSpPr>
          <p:cNvPr id="27" name=""/>
          <p:cNvCxnSpPr/>
          <p:nvPr/>
        </p:nvCxnSpPr>
        <p:spPr>
          <a:xfrm>
            <a:off x="4108450" y="3575050"/>
            <a:ext cx="16383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